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74" r:id="rId25"/>
    <p:sldId id="1763" r:id="rId26"/>
    <p:sldId id="1256" r:id="rId27"/>
    <p:sldId id="1261" r:id="rId28"/>
    <p:sldId id="1262" r:id="rId29"/>
    <p:sldId id="1253" r:id="rId30"/>
    <p:sldId id="272" r:id="rId31"/>
    <p:sldId id="1254" r:id="rId32"/>
    <p:sldId id="1252" r:id="rId33"/>
    <p:sldId id="1257" r:id="rId34"/>
    <p:sldId id="1255" r:id="rId35"/>
    <p:sldId id="274" r:id="rId36"/>
    <p:sldId id="1768" r:id="rId37"/>
    <p:sldId id="1770" r:id="rId38"/>
    <p:sldId id="1771" r:id="rId39"/>
    <p:sldId id="1769" r:id="rId40"/>
    <p:sldId id="1773" r:id="rId41"/>
    <p:sldId id="1764" r:id="rId42"/>
    <p:sldId id="1264" r:id="rId43"/>
    <p:sldId id="1260" r:id="rId44"/>
    <p:sldId id="1775" r:id="rId45"/>
    <p:sldId id="1259" r:id="rId46"/>
    <p:sldId id="1258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qiita.com/kai_notebook/items/58048b027ae48cb700c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data-analytics.fun/2020/05/02/understanding-ber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eharaLab/NLP6-bert-fineTuning/blob/main/bert_fine_tunig.md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自己教師あり学習で膨大な単語意味ベクトルが推論される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884FC2-DC75-8C30-5FF6-1A59F9815DD1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32A696-BAB2-FFB3-39FF-0D20D49C8E7C}"/>
              </a:ext>
            </a:extLst>
          </p:cNvPr>
          <p:cNvSpPr txBox="1"/>
          <p:nvPr/>
        </p:nvSpPr>
        <p:spPr>
          <a:xfrm>
            <a:off x="573578" y="157510"/>
            <a:ext cx="728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だけで何ができるか？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B6CA45-8E75-925F-E58E-DCC65B87BB29}"/>
              </a:ext>
            </a:extLst>
          </p:cNvPr>
          <p:cNvSpPr txBox="1"/>
          <p:nvPr/>
        </p:nvSpPr>
        <p:spPr>
          <a:xfrm>
            <a:off x="785994" y="678798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穴埋め問題しか学習してないので、穴埋めタスクしか解けない！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4BB44A3-94B9-FDF2-C412-8B2C7D7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4" y="1414284"/>
            <a:ext cx="7344800" cy="160995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C5D9A-08BA-791D-B21C-C8DB50E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4" y="3024234"/>
            <a:ext cx="7344800" cy="102884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2D18F09-7FCF-10B4-F3FE-55820CA9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6" y="4083347"/>
            <a:ext cx="9484822" cy="76276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6F6C940-5C8A-C446-26A2-946E7FA0D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" y="4923238"/>
            <a:ext cx="7378092" cy="94310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3F03C76-2AAD-CDD5-FBE7-F3DFC20B9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39" y="5871910"/>
            <a:ext cx="9635905" cy="80860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B4267-AE72-023F-53B8-80C0599157A7}"/>
              </a:ext>
            </a:extLst>
          </p:cNvPr>
          <p:cNvSpPr txBox="1"/>
          <p:nvPr/>
        </p:nvSpPr>
        <p:spPr>
          <a:xfrm>
            <a:off x="785994" y="1051809"/>
            <a:ext cx="8154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https://qiita.com/kai_notebook/items/58048b027ae48cb700cb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27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667893" y="209936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638379" y="25125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83" y="2698166"/>
            <a:ext cx="1345757" cy="103244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63095" y="2363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393228" y="2701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454783" y="32541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3445" y="4331619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68802" y="3608344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BAD068-4733-C3A9-C099-0A5B6173F060}"/>
              </a:ext>
            </a:extLst>
          </p:cNvPr>
          <p:cNvSpPr txBox="1"/>
          <p:nvPr/>
        </p:nvSpPr>
        <p:spPr>
          <a:xfrm>
            <a:off x="6963095" y="3962287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Q&amp;A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1ED62-905E-8513-DB0C-9D9FE7B71172}"/>
              </a:ext>
            </a:extLst>
          </p:cNvPr>
          <p:cNvSpPr txBox="1"/>
          <p:nvPr/>
        </p:nvSpPr>
        <p:spPr>
          <a:xfrm>
            <a:off x="6688243" y="54873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固有表現認識タスク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170D618-30AA-A636-73FB-F53637DA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82" y="4343360"/>
            <a:ext cx="1345757" cy="103244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375CA50-0C68-9455-0CEC-0451F264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82" y="5792875"/>
            <a:ext cx="1345757" cy="1032444"/>
          </a:xfrm>
          <a:prstGeom prst="rect">
            <a:avLst/>
          </a:prstGeom>
        </p:spPr>
      </p:pic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CA196993-D5F7-B87B-DDB7-859B1E772223}"/>
              </a:ext>
            </a:extLst>
          </p:cNvPr>
          <p:cNvSpPr/>
          <p:nvPr/>
        </p:nvSpPr>
        <p:spPr>
          <a:xfrm>
            <a:off x="6429443" y="2512580"/>
            <a:ext cx="347364" cy="4175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096356" y="4710525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一般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6657086" y="3912182"/>
            <a:ext cx="2937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Face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限定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29" y="1991414"/>
            <a:ext cx="6387521" cy="4823699"/>
          </a:xfrm>
          <a:prstGeom prst="rect">
            <a:avLst/>
          </a:prstGeom>
        </p:spPr>
      </p:pic>
      <p:sp>
        <p:nvSpPr>
          <p:cNvPr id="15" name="矢印: 下カーブ 14">
            <a:extLst>
              <a:ext uri="{FF2B5EF4-FFF2-40B4-BE49-F238E27FC236}">
                <a16:creationId xmlns:a16="http://schemas.microsoft.com/office/drawing/2014/main" id="{C74562C2-3459-F862-40BC-5B3E57F38BA0}"/>
              </a:ext>
            </a:extLst>
          </p:cNvPr>
          <p:cNvSpPr/>
          <p:nvPr/>
        </p:nvSpPr>
        <p:spPr>
          <a:xfrm rot="20776919" flipH="1">
            <a:off x="4657484" y="2398514"/>
            <a:ext cx="4317906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386883" y="664340"/>
            <a:ext cx="818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の実装は以下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374072" y="133655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466192" y="14670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190456" y="172269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1507173" y="5450619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52" y="4322414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234301" y="3733239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20776919" flipH="1">
            <a:off x="6895731" y="3525674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89" y="3391305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771710" y="3094506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38358-D133-5E30-ACE4-D94A8185CEB4}"/>
              </a:ext>
            </a:extLst>
          </p:cNvPr>
          <p:cNvSpPr txBox="1"/>
          <p:nvPr/>
        </p:nvSpPr>
        <p:spPr>
          <a:xfrm>
            <a:off x="8645237" y="261778"/>
            <a:ext cx="34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ライブラリのインストール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5E72956-2762-77BB-734E-D0E8FE22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89" y="884239"/>
            <a:ext cx="2858832" cy="193311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972401-6243-2E7E-59F2-E7E44DD3EFD1}"/>
              </a:ext>
            </a:extLst>
          </p:cNvPr>
          <p:cNvSpPr txBox="1"/>
          <p:nvPr/>
        </p:nvSpPr>
        <p:spPr>
          <a:xfrm>
            <a:off x="457559" y="1104687"/>
            <a:ext cx="757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https://github.com/ueharaLab/NLP6-bert-fineTuning/blob/main/bert_fine_tunig.md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63231B-EDE5-7208-AF63-1696D89BF4A9}"/>
              </a:ext>
            </a:extLst>
          </p:cNvPr>
          <p:cNvSpPr/>
          <p:nvPr/>
        </p:nvSpPr>
        <p:spPr>
          <a:xfrm>
            <a:off x="8771710" y="969664"/>
            <a:ext cx="3202672" cy="1988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6B7275-67DD-CADE-D25B-EC018BC76FC4}"/>
              </a:ext>
            </a:extLst>
          </p:cNvPr>
          <p:cNvSpPr/>
          <p:nvPr/>
        </p:nvSpPr>
        <p:spPr>
          <a:xfrm>
            <a:off x="8779149" y="3402891"/>
            <a:ext cx="3202672" cy="3412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3819B6-AD05-B74E-F673-F6098BC1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0" y="4153837"/>
            <a:ext cx="2294059" cy="1104936"/>
          </a:xfrm>
          <a:prstGeom prst="rect">
            <a:avLst/>
          </a:prstGeom>
        </p:spPr>
      </p:pic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9656F7E5-8A3F-8965-0710-1DB274FC9B13}"/>
              </a:ext>
            </a:extLst>
          </p:cNvPr>
          <p:cNvSpPr/>
          <p:nvPr/>
        </p:nvSpPr>
        <p:spPr>
          <a:xfrm rot="16200000">
            <a:off x="1001271" y="3582389"/>
            <a:ext cx="3618462" cy="24506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3A3241-081D-62FA-44FE-C478227092A9}"/>
              </a:ext>
            </a:extLst>
          </p:cNvPr>
          <p:cNvSpPr/>
          <p:nvPr/>
        </p:nvSpPr>
        <p:spPr>
          <a:xfrm>
            <a:off x="1776740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4054F7-BA53-7EDF-2BD4-83CE00A1FC72}"/>
              </a:ext>
            </a:extLst>
          </p:cNvPr>
          <p:cNvSpPr/>
          <p:nvPr/>
        </p:nvSpPr>
        <p:spPr>
          <a:xfrm>
            <a:off x="3598591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226CDEA-D486-7A85-0B3D-85490C1B295C}"/>
              </a:ext>
            </a:extLst>
          </p:cNvPr>
          <p:cNvSpPr/>
          <p:nvPr/>
        </p:nvSpPr>
        <p:spPr>
          <a:xfrm>
            <a:off x="2668204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6C0BA680-0340-BE37-B984-4E4F77131D9B}"/>
              </a:ext>
            </a:extLst>
          </p:cNvPr>
          <p:cNvSpPr/>
          <p:nvPr/>
        </p:nvSpPr>
        <p:spPr>
          <a:xfrm rot="5400000" flipV="1">
            <a:off x="2941348" y="1778557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3F43A4-EECF-E175-4FA8-8F47C1D098BE}"/>
              </a:ext>
            </a:extLst>
          </p:cNvPr>
          <p:cNvSpPr txBox="1"/>
          <p:nvPr/>
        </p:nvSpPr>
        <p:spPr>
          <a:xfrm>
            <a:off x="809554" y="1405376"/>
            <a:ext cx="235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1.Pre-trained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88F0C-98B6-A3FD-7DC4-1A63A00E1ED2}"/>
              </a:ext>
            </a:extLst>
          </p:cNvPr>
          <p:cNvSpPr txBox="1"/>
          <p:nvPr/>
        </p:nvSpPr>
        <p:spPr>
          <a:xfrm>
            <a:off x="824869" y="1853771"/>
            <a:ext cx="337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膨大な単語意味ベクトル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（埋め込み表現）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0E7249-FBE3-9FB8-627C-AEB0085A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49" y="3906991"/>
            <a:ext cx="2110937" cy="185293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C4E96F-4B0A-5FDC-CEC1-0D4A24CFDEF5}"/>
              </a:ext>
            </a:extLst>
          </p:cNvPr>
          <p:cNvSpPr txBox="1"/>
          <p:nvPr/>
        </p:nvSpPr>
        <p:spPr>
          <a:xfrm>
            <a:off x="7409860" y="2793822"/>
            <a:ext cx="3045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全結合モデル</a:t>
            </a:r>
            <a:endParaRPr kumimoji="1"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ロードしたモデルがデザイン、活性化関数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を規定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矢印: 左 11">
            <a:extLst>
              <a:ext uri="{FF2B5EF4-FFF2-40B4-BE49-F238E27FC236}">
                <a16:creationId xmlns:a16="http://schemas.microsoft.com/office/drawing/2014/main" id="{FA911E49-5192-DA0C-F570-7E5F7E210176}"/>
              </a:ext>
            </a:extLst>
          </p:cNvPr>
          <p:cNvSpPr/>
          <p:nvPr/>
        </p:nvSpPr>
        <p:spPr>
          <a:xfrm flipH="1" flipV="1">
            <a:off x="1247988" y="40588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C28AD4-196E-FB20-15D6-BC809AF6BE7C}"/>
              </a:ext>
            </a:extLst>
          </p:cNvPr>
          <p:cNvSpPr txBox="1"/>
          <p:nvPr/>
        </p:nvSpPr>
        <p:spPr>
          <a:xfrm>
            <a:off x="9793687" y="42927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B6B8C1-C7F1-13EC-8912-3C2EF13CF28E}"/>
              </a:ext>
            </a:extLst>
          </p:cNvPr>
          <p:cNvSpPr txBox="1"/>
          <p:nvPr/>
        </p:nvSpPr>
        <p:spPr>
          <a:xfrm>
            <a:off x="9793687" y="4843297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0E0403-51F9-A0C5-E79C-4F99E18C975C}"/>
              </a:ext>
            </a:extLst>
          </p:cNvPr>
          <p:cNvSpPr txBox="1"/>
          <p:nvPr/>
        </p:nvSpPr>
        <p:spPr>
          <a:xfrm rot="16200000">
            <a:off x="-767376" y="41169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兆？）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62C0B1-D7F4-DEE0-D9B6-1C6700C49822}"/>
              </a:ext>
            </a:extLst>
          </p:cNvPr>
          <p:cNvSpPr txBox="1"/>
          <p:nvPr/>
        </p:nvSpPr>
        <p:spPr>
          <a:xfrm>
            <a:off x="362819" y="872707"/>
            <a:ext cx="1031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での学習知識は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実装でどのように引き継がれるか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34B97A-DF50-B013-2281-F0B5B458E399}"/>
              </a:ext>
            </a:extLst>
          </p:cNvPr>
          <p:cNvSpPr txBox="1"/>
          <p:nvPr/>
        </p:nvSpPr>
        <p:spPr>
          <a:xfrm>
            <a:off x="379539" y="340038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実装の仕組み</a:t>
            </a: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2AACFC3C-90B0-C9F2-5713-4E018E2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24327"/>
              </p:ext>
            </p:extLst>
          </p:nvPr>
        </p:nvGraphicFramePr>
        <p:xfrm>
          <a:off x="2328038" y="2996854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B707B3B1-08F1-330B-1009-08F1051CA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60138"/>
              </p:ext>
            </p:extLst>
          </p:nvPr>
        </p:nvGraphicFramePr>
        <p:xfrm>
          <a:off x="2653132" y="3149254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69011011-827C-ACA4-00B7-9E5A5B5A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66353"/>
              </p:ext>
            </p:extLst>
          </p:nvPr>
        </p:nvGraphicFramePr>
        <p:xfrm>
          <a:off x="2873530" y="333668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ECEC07-AFA3-4331-D81A-0B813B2BDB9E}"/>
              </a:ext>
            </a:extLst>
          </p:cNvPr>
          <p:cNvSpPr txBox="1"/>
          <p:nvPr/>
        </p:nvSpPr>
        <p:spPr>
          <a:xfrm>
            <a:off x="4252894" y="2775732"/>
            <a:ext cx="206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2.Tokenizer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矢印: 下カーブ 28">
            <a:extLst>
              <a:ext uri="{FF2B5EF4-FFF2-40B4-BE49-F238E27FC236}">
                <a16:creationId xmlns:a16="http://schemas.microsoft.com/office/drawing/2014/main" id="{703D023E-17E8-7259-658D-EEA5CB3C8E6C}"/>
              </a:ext>
            </a:extLst>
          </p:cNvPr>
          <p:cNvSpPr/>
          <p:nvPr/>
        </p:nvSpPr>
        <p:spPr>
          <a:xfrm rot="20168131" flipH="1">
            <a:off x="5047675" y="2255049"/>
            <a:ext cx="1065103" cy="3398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035EF74E-1722-E38C-AC10-8CBC47C7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17" y="1382748"/>
            <a:ext cx="1503128" cy="15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D49AD1F5-A469-581C-A1FB-401F6612D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31250"/>
              </p:ext>
            </p:extLst>
          </p:nvPr>
        </p:nvGraphicFramePr>
        <p:xfrm>
          <a:off x="4908378" y="527496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4345F251-A3D6-FD4B-E6F6-6FF520E6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90908"/>
              </p:ext>
            </p:extLst>
          </p:nvPr>
        </p:nvGraphicFramePr>
        <p:xfrm>
          <a:off x="4908378" y="42955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DD79C726-AEC8-8E56-8DDC-052339350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97273"/>
              </p:ext>
            </p:extLst>
          </p:nvPr>
        </p:nvGraphicFramePr>
        <p:xfrm>
          <a:off x="4894345" y="47756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33" name="矢印: 下 32">
            <a:extLst>
              <a:ext uri="{FF2B5EF4-FFF2-40B4-BE49-F238E27FC236}">
                <a16:creationId xmlns:a16="http://schemas.microsoft.com/office/drawing/2014/main" id="{6BDD50E2-01C4-25D3-915A-02A50A808DC5}"/>
              </a:ext>
            </a:extLst>
          </p:cNvPr>
          <p:cNvSpPr/>
          <p:nvPr/>
        </p:nvSpPr>
        <p:spPr>
          <a:xfrm>
            <a:off x="5164877" y="3864920"/>
            <a:ext cx="654133" cy="262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7B3544-4107-8AF6-AA36-DBABCEB3F256}"/>
              </a:ext>
            </a:extLst>
          </p:cNvPr>
          <p:cNvSpPr txBox="1"/>
          <p:nvPr/>
        </p:nvSpPr>
        <p:spPr>
          <a:xfrm>
            <a:off x="4256215" y="3066730"/>
            <a:ext cx="280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Mecab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と同様に単語分割。ただし、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と完全に一致した単語分割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11EC8CA6-5190-91FB-C975-A8C446052600}"/>
              </a:ext>
            </a:extLst>
          </p:cNvPr>
          <p:cNvSpPr/>
          <p:nvPr/>
        </p:nvSpPr>
        <p:spPr>
          <a:xfrm>
            <a:off x="6479400" y="4420243"/>
            <a:ext cx="633584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659A03-D106-5EB9-7771-C76833042A48}"/>
              </a:ext>
            </a:extLst>
          </p:cNvPr>
          <p:cNvSpPr txBox="1"/>
          <p:nvPr/>
        </p:nvSpPr>
        <p:spPr>
          <a:xfrm>
            <a:off x="9690513" y="5277407"/>
            <a:ext cx="22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教師ラベルも埋込表現に変換済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6B4B0F-E995-3E7B-6002-FF4BC1439660}"/>
              </a:ext>
            </a:extLst>
          </p:cNvPr>
          <p:cNvSpPr/>
          <p:nvPr/>
        </p:nvSpPr>
        <p:spPr>
          <a:xfrm>
            <a:off x="4262349" y="1853771"/>
            <a:ext cx="7685235" cy="4946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0A25AE6-5050-3808-1BA8-53EF261F2520}"/>
              </a:ext>
            </a:extLst>
          </p:cNvPr>
          <p:cNvSpPr txBox="1"/>
          <p:nvPr/>
        </p:nvSpPr>
        <p:spPr>
          <a:xfrm>
            <a:off x="6900362" y="14705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の範囲</a:t>
            </a:r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1E6138C2-B3F0-446A-D954-35ABD2A46559}"/>
              </a:ext>
            </a:extLst>
          </p:cNvPr>
          <p:cNvSpPr/>
          <p:nvPr/>
        </p:nvSpPr>
        <p:spPr>
          <a:xfrm>
            <a:off x="4121148" y="4420827"/>
            <a:ext cx="544217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DD3593-B042-C3B0-12BF-ABA36B49EF48}"/>
              </a:ext>
            </a:extLst>
          </p:cNvPr>
          <p:cNvSpPr txBox="1"/>
          <p:nvPr/>
        </p:nvSpPr>
        <p:spPr>
          <a:xfrm>
            <a:off x="4227366" y="5816020"/>
            <a:ext cx="323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(token)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を埋込表現に変換してから学習を開始する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D2FCBA35-0704-2E1D-A764-E4060BE8A7F5}"/>
              </a:ext>
            </a:extLst>
          </p:cNvPr>
          <p:cNvSpPr/>
          <p:nvPr/>
        </p:nvSpPr>
        <p:spPr>
          <a:xfrm>
            <a:off x="4665365" y="4126001"/>
            <a:ext cx="1702785" cy="1561380"/>
          </a:xfrm>
          <a:prstGeom prst="wedge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302B5F-BC5A-8022-088E-2DEDA7728232}"/>
              </a:ext>
            </a:extLst>
          </p:cNvPr>
          <p:cNvSpPr txBox="1"/>
          <p:nvPr/>
        </p:nvSpPr>
        <p:spPr>
          <a:xfrm>
            <a:off x="889461" y="706583"/>
            <a:ext cx="5510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1.Pretrained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モデルのロード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8832DE-6B03-E698-D71B-B3EE2DD8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3" y="2415841"/>
            <a:ext cx="10498015" cy="187668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6CA32-D9D4-1F6D-580A-BF9790ED2D72}"/>
              </a:ext>
            </a:extLst>
          </p:cNvPr>
          <p:cNvSpPr txBox="1"/>
          <p:nvPr/>
        </p:nvSpPr>
        <p:spPr>
          <a:xfrm>
            <a:off x="987905" y="1367323"/>
            <a:ext cx="1062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 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および、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もロードする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8C5B22-36CA-7453-EA09-71B53AB0131A}"/>
              </a:ext>
            </a:extLst>
          </p:cNvPr>
          <p:cNvSpPr/>
          <p:nvPr/>
        </p:nvSpPr>
        <p:spPr>
          <a:xfrm>
            <a:off x="7257014" y="2121702"/>
            <a:ext cx="3636707" cy="585428"/>
          </a:xfrm>
          <a:prstGeom prst="wedgeRectCallout">
            <a:avLst>
              <a:gd name="adj1" fmla="val -47378"/>
              <a:gd name="adj2" fmla="val 1241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8C1173-A41E-14FA-8DB5-7E5DAE859FD4}"/>
              </a:ext>
            </a:extLst>
          </p:cNvPr>
          <p:cNvSpPr txBox="1"/>
          <p:nvPr/>
        </p:nvSpPr>
        <p:spPr>
          <a:xfrm>
            <a:off x="7323513" y="224546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学習済埋込表現をロード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15886B9-66A6-4AAC-DE30-AC247BB961E0}"/>
              </a:ext>
            </a:extLst>
          </p:cNvPr>
          <p:cNvSpPr/>
          <p:nvPr/>
        </p:nvSpPr>
        <p:spPr>
          <a:xfrm>
            <a:off x="4657901" y="4684793"/>
            <a:ext cx="5292434" cy="585428"/>
          </a:xfrm>
          <a:prstGeom prst="wedgeRectCallout">
            <a:avLst>
              <a:gd name="adj1" fmla="val -41435"/>
              <a:gd name="adj2" fmla="val -1115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3AB0C-E292-719D-E699-22EE4142CC19}"/>
              </a:ext>
            </a:extLst>
          </p:cNvPr>
          <p:cNvSpPr txBox="1"/>
          <p:nvPr/>
        </p:nvSpPr>
        <p:spPr>
          <a:xfrm>
            <a:off x="4904274" y="4746674"/>
            <a:ext cx="504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専用の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10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BBC8FA-010C-A75F-3313-32BDF51E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4" y="2058929"/>
            <a:ext cx="8526065" cy="32865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689F51-899B-7734-05D8-0E2D71549ED7}"/>
              </a:ext>
            </a:extLst>
          </p:cNvPr>
          <p:cNvSpPr txBox="1"/>
          <p:nvPr/>
        </p:nvSpPr>
        <p:spPr>
          <a:xfrm>
            <a:off x="440575" y="4572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DF7697-870A-CDCC-49FA-1CC8E9FCEF31}"/>
              </a:ext>
            </a:extLst>
          </p:cNvPr>
          <p:cNvSpPr txBox="1"/>
          <p:nvPr/>
        </p:nvSpPr>
        <p:spPr>
          <a:xfrm>
            <a:off x="537504" y="1220580"/>
            <a:ext cx="1128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用のデータを読んで、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が前提にする形態素単位に分割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BE9D15-B173-8870-DEAB-F8565BA6B255}"/>
              </a:ext>
            </a:extLst>
          </p:cNvPr>
          <p:cNvSpPr/>
          <p:nvPr/>
        </p:nvSpPr>
        <p:spPr>
          <a:xfrm>
            <a:off x="3574473" y="4613563"/>
            <a:ext cx="781396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F61CA4-32F2-21E6-F7CC-56540B0F9E74}"/>
              </a:ext>
            </a:extLst>
          </p:cNvPr>
          <p:cNvSpPr/>
          <p:nvPr/>
        </p:nvSpPr>
        <p:spPr>
          <a:xfrm>
            <a:off x="917172" y="3369424"/>
            <a:ext cx="7952508" cy="52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51640DF9-C680-85DE-BE27-3C98449AD919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V="1">
            <a:off x="1949336" y="2597727"/>
            <a:ext cx="983673" cy="3047999"/>
          </a:xfrm>
          <a:prstGeom prst="bentConnector4">
            <a:avLst>
              <a:gd name="adj1" fmla="val 36761"/>
              <a:gd name="adj2" fmla="val 11786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FC9E61-461E-9089-B3C2-37B1D81CE8BD}"/>
              </a:ext>
            </a:extLst>
          </p:cNvPr>
          <p:cNvSpPr txBox="1"/>
          <p:nvPr/>
        </p:nvSpPr>
        <p:spPr>
          <a:xfrm>
            <a:off x="374072" y="473826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全結合層の学習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E3237C-90A7-C77B-8A47-E01C31E5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3278594"/>
            <a:ext cx="12025745" cy="25269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805473-4D1F-5F85-6D74-2FBFCFB1DE08}"/>
              </a:ext>
            </a:extLst>
          </p:cNvPr>
          <p:cNvSpPr txBox="1"/>
          <p:nvPr/>
        </p:nvSpPr>
        <p:spPr>
          <a:xfrm>
            <a:off x="505146" y="1052436"/>
            <a:ext cx="1116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は、学習開始時に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データを埋込表現に変換する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これで、</a:t>
            </a: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事前学習した知識が分類タスクに反映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される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全結合のデザイン、活性化関数などは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sc_model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で定義されている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850526FA-6D59-BABC-E3D1-EE83A82F6B5F}"/>
              </a:ext>
            </a:extLst>
          </p:cNvPr>
          <p:cNvSpPr/>
          <p:nvPr/>
        </p:nvSpPr>
        <p:spPr>
          <a:xfrm>
            <a:off x="4896196" y="5146794"/>
            <a:ext cx="141317" cy="4322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39144D-F8ED-ED07-CB20-F6BD67936B1A}"/>
              </a:ext>
            </a:extLst>
          </p:cNvPr>
          <p:cNvSpPr txBox="1"/>
          <p:nvPr/>
        </p:nvSpPr>
        <p:spPr>
          <a:xfrm>
            <a:off x="5037513" y="5226321"/>
            <a:ext cx="3836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単語分割済の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B0F7BE-5B33-E13F-67E9-4F6946D7897A}"/>
              </a:ext>
            </a:extLst>
          </p:cNvPr>
          <p:cNvSpPr txBox="1"/>
          <p:nvPr/>
        </p:nvSpPr>
        <p:spPr>
          <a:xfrm>
            <a:off x="4340551" y="4361300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でロードした学習済モデル</a:t>
            </a:r>
          </a:p>
        </p:txBody>
      </p:sp>
    </p:spTree>
    <p:extLst>
      <p:ext uri="{BB962C8B-B14F-4D97-AF65-F5344CB8AC3E}">
        <p14:creationId xmlns:p14="http://schemas.microsoft.com/office/powerpoint/2010/main" val="75498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64AFAB-57E9-6408-E0DE-029883A4633B}"/>
              </a:ext>
            </a:extLst>
          </p:cNvPr>
          <p:cNvSpPr txBox="1"/>
          <p:nvPr/>
        </p:nvSpPr>
        <p:spPr>
          <a:xfrm>
            <a:off x="555811" y="779929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05BB2E-C971-F409-9621-9EEC93E3D1F0}"/>
              </a:ext>
            </a:extLst>
          </p:cNvPr>
          <p:cNvSpPr txBox="1"/>
          <p:nvPr/>
        </p:nvSpPr>
        <p:spPr>
          <a:xfrm>
            <a:off x="744070" y="1712258"/>
            <a:ext cx="10703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追加データを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の埋込表現に変換することで学習済知識をタスクに反映させる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で推論するパラメータは、全結合層だけ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このチャプターの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によるものなのでコードがコンパクト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のモデルにしか適用できない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より一般的な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kumimoji="1"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Tensorflow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で実装する（画像系の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tuning(CNN, </a:t>
            </a:r>
            <a:r>
              <a:rPr lang="en-US" altLang="ja-JP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YoLo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etc.</a:t>
            </a:r>
            <a:r>
              <a:rPr lang="ja-JP" altLang="en-US" sz="2400" b="1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33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</TotalTime>
  <Words>3089</Words>
  <Application>Microsoft Office PowerPoint</Application>
  <PresentationFormat>ワイド画面</PresentationFormat>
  <Paragraphs>382</Paragraphs>
  <Slides>46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3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127</cp:revision>
  <dcterms:created xsi:type="dcterms:W3CDTF">2023-09-27T07:23:32Z</dcterms:created>
  <dcterms:modified xsi:type="dcterms:W3CDTF">2025-07-03T02:34:57Z</dcterms:modified>
</cp:coreProperties>
</file>